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90" r:id="rId27"/>
    <p:sldId id="291" r:id="rId28"/>
    <p:sldId id="292" r:id="rId29"/>
    <p:sldId id="293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F6"/>
    <a:srgbClr val="F67F3B"/>
    <a:srgbClr val="6A2D97"/>
    <a:srgbClr val="DD5E90"/>
    <a:srgbClr val="76DDF0"/>
    <a:srgbClr val="2D3A42"/>
    <a:srgbClr val="93D3CF"/>
    <a:srgbClr val="EDCF56"/>
    <a:srgbClr val="F7D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C41A-FCF0-434F-828B-987D33DE4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B6F67-7E09-47A4-AD04-9280DBB7F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926B9-D8C0-40B4-A6CE-3EB2BC39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4D555-65B2-476B-9311-A8621733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630F1-2497-44C8-8F73-C717F787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1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21F7-EEB6-4414-BC26-233801A1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8FC58-E6AF-4F9D-97B4-F42AB20B9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AA3E5-DF26-48D5-87D7-DE684DF4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8B840-3560-41C6-BBBE-C109A867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3E733-49B7-4410-8B5C-60F47DC8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7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C4D4C4-579A-42CF-81A8-342A9DD48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D2F35-B71E-42D2-A328-FAB645593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159E4-02B6-4FCB-A1B8-74AB8697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07101-8AC8-48AA-A153-B2436C9B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A60FC-FC0A-46DF-AA10-B9787AA2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1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2B9A-8D55-424A-931B-0E6468F2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5347-BA52-49FF-AE69-1ECA8F07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60916-7683-46D4-94C3-E5CD57C2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1E8E5-6C1F-47BA-9D32-DA21EC8C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766F3-0AA3-44C2-8E5D-DDF4941D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6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3559-6C85-4C1A-8AFE-9B01C792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7EDA2-18B1-4012-A433-D18AEBFAF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F53E-0BBE-4C40-9CB5-5F33C6BD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061F5-C3FD-4596-AEF5-C95F5DFC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EF87B-888C-41C8-BE58-0BEFEC9A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5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75F-D93F-44B6-9083-99B98CA2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6D9B-24A1-4E0F-9029-8B3F1390C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DB22C-8D30-41C3-9CCD-C67250630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B5192-29C9-4A22-82FE-8E091A68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7A5ED-4538-4881-A76A-828A14ED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656E-6ABC-4CE4-BA26-7BFD3C51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2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EA4C-FEEB-4B5D-B094-0753F6AF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F472E-E025-4055-8B63-BD0A3D2E8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00680-0F00-40C2-B1A4-DA321C3F4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8CA41E-DABA-4E6D-A6C6-A249B15B3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B0BE23-8F3F-4CB0-BCFF-AF6AB0539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90F56-1AE9-4A27-AE48-3466CCD26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54256-7857-41AB-83E0-F9413C80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E3FD9-F797-475D-9DD8-CF4E64EC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84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D228-2280-4C40-86DA-77186751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4FBE4-EC55-43D1-8A86-5D1592F8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11796-BB86-4BF9-8522-3DDA31CF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4ACC2-6505-43EB-9F55-3FF9FE58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7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0C9774-9F00-47D4-9522-3173820F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570EB-7414-48AE-89E5-619D6C1B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568BB-C641-4388-9A22-817EA985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4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3FD8-DAC0-4E32-9F43-67F801147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5BFB-48AC-4588-AD1F-E7B1AAF7C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CB35C-CBBB-4DD0-B4DF-53A6216EB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7E7DD-A971-4854-B33A-E32310523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E6C7C-7EC5-4EBF-9160-9B0F2700C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A6EB9-B695-4C36-A285-C87D223D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7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9205-850D-463C-B709-195EE57D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6FB6A-A227-471A-BD57-E2773C437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97297-681C-490F-A64C-0F78C6D69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B22A1-E93C-4319-AE41-E541B9E2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390E8-B3C5-4909-9D09-A8D3A187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20CF0-D8F0-415C-AC92-8C5A786E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1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F28FA-5C3F-4D1E-84B7-6A3E217F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E200C-1A64-4AD5-8E3E-ACE8C5011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A9720-03D4-48F9-9F79-8DA7DEC4C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21F3A-8E78-4A66-BFC2-797CFD5FD6A4}" type="datetimeFigureOut">
              <a:rPr lang="en-US" smtClean="0"/>
              <a:t>04-02-2022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97871-B4EE-47E1-9019-0FA576706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EC20-116E-4242-8715-6295A7488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611F4-2BB5-4ED5-ADAF-4ED5506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8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CA6A8-1B1C-48FD-BB6B-2137E080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0"/>
            <a:ext cx="12041280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2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CEEF-1BE2-4D83-B75D-80F3F8A1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18"/>
            <a:ext cx="10515600" cy="82359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Getters/Setters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A2E3B-D6EC-4E2F-AF92-609E37082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719" y="950975"/>
            <a:ext cx="6981800" cy="58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6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5459-EE9D-42C0-B0E3-DC3FAB83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49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ES6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D93-E77B-499F-9692-77DAD2AA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97" y="5131649"/>
            <a:ext cx="10515600" cy="15958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New way to create objects and implement inheritance., using classes.</a:t>
            </a:r>
          </a:p>
          <a:p>
            <a:r>
              <a:rPr lang="en-US" dirty="0">
                <a:solidFill>
                  <a:schemeClr val="bg1"/>
                </a:solidFill>
              </a:rPr>
              <a:t>But these classes are not like classes we have in c#, Java … there essentially syntactic sugar over prototypical inheritance.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CDBF9-15FA-49CD-997F-4FAB98A0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7" y="1028365"/>
            <a:ext cx="5210902" cy="240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49727-D3C0-4F85-AF2C-79B6A1DB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46" y="1028365"/>
            <a:ext cx="4601217" cy="3172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296BE-0BDF-44CB-8BF9-A3C4D9A78216}"/>
              </a:ext>
            </a:extLst>
          </p:cNvPr>
          <p:cNvSpPr txBox="1"/>
          <p:nvPr/>
        </p:nvSpPr>
        <p:spPr>
          <a:xfrm>
            <a:off x="2420895" y="3592946"/>
            <a:ext cx="81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5304C-B131-46E6-94E1-01349426B6AF}"/>
              </a:ext>
            </a:extLst>
          </p:cNvPr>
          <p:cNvSpPr txBox="1"/>
          <p:nvPr/>
        </p:nvSpPr>
        <p:spPr>
          <a:xfrm>
            <a:off x="8977746" y="4312691"/>
            <a:ext cx="6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10878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905F-E726-4B5B-A53A-68EC0300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0309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Static Methods vs Instance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81FDD-6AD1-4211-A14E-FBC9B748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30128"/>
            <a:ext cx="12192000" cy="13278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Instance method available on an instance of a class, which is an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902B1-C1A7-4EDB-B8FE-181A75A2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220"/>
            <a:ext cx="12192000" cy="39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3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ED8C-CFF0-4FBB-AE43-4D23DC70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88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Static Methods vs Instance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5170-86E2-4D9E-8053-86E2B04E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054"/>
            <a:ext cx="10515600" cy="132556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Static methods are available on the class itself. Not the object instance</a:t>
            </a:r>
          </a:p>
          <a:p>
            <a:r>
              <a:rPr lang="en-US" dirty="0">
                <a:solidFill>
                  <a:schemeClr val="bg1"/>
                </a:solidFill>
              </a:rPr>
              <a:t>We use static methods to create utility functions that are not specific to a given object.</a:t>
            </a:r>
          </a:p>
          <a:p>
            <a:r>
              <a:rPr lang="en-US" dirty="0">
                <a:solidFill>
                  <a:schemeClr val="bg1"/>
                </a:solidFill>
              </a:rPr>
              <a:t>Accessible on the class reference and not on the object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F96CC-F75E-4820-9D20-CD4AF50F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361"/>
            <a:ext cx="12192000" cy="38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780AE-4DB1-4728-A523-1CC6F4513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21" y="4441767"/>
            <a:ext cx="5382376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1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DB09-4789-4E51-A641-A53D46CD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35"/>
            <a:ext cx="10515600" cy="6324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Static Class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76739-1F18-4932-8932-3D69CEF8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818"/>
            <a:ext cx="12192000" cy="35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03D5-A816-42DD-82C8-0CCF4845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6" y="0"/>
            <a:ext cx="10515600" cy="4846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keyword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DE291-B97B-4300-B49B-83CFEBC3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15877"/>
            <a:ext cx="6096000" cy="2449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7EC24-A2FE-4138-A75C-6129B1F14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5877"/>
            <a:ext cx="6096000" cy="2449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83DC1-0142-4E79-AF08-7AF0F7C0B3D9}"/>
              </a:ext>
            </a:extLst>
          </p:cNvPr>
          <p:cNvSpPr txBox="1"/>
          <p:nvPr/>
        </p:nvSpPr>
        <p:spPr>
          <a:xfrm>
            <a:off x="7989455" y="3665539"/>
            <a:ext cx="17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Window object!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4185B-F84F-46CF-B134-6183A73698B0}"/>
              </a:ext>
            </a:extLst>
          </p:cNvPr>
          <p:cNvSpPr txBox="1"/>
          <p:nvPr/>
        </p:nvSpPr>
        <p:spPr>
          <a:xfrm>
            <a:off x="1595552" y="3665539"/>
            <a:ext cx="146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Circle object?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31A7E-7785-4AB2-B37D-E51AC4C5659F}"/>
              </a:ext>
            </a:extLst>
          </p:cNvPr>
          <p:cNvSpPr txBox="1"/>
          <p:nvPr/>
        </p:nvSpPr>
        <p:spPr>
          <a:xfrm>
            <a:off x="177871" y="4082204"/>
            <a:ext cx="109274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line 7 we have a method call, because we are calling a method on an</a:t>
            </a:r>
          </a:p>
          <a:p>
            <a:r>
              <a:rPr lang="en-US" dirty="0">
                <a:solidFill>
                  <a:schemeClr val="bg1"/>
                </a:solidFill>
              </a:rPr>
              <a:t>Object. In this case `this` in this function will point to this object, which</a:t>
            </a:r>
          </a:p>
          <a:p>
            <a:r>
              <a:rPr lang="en-US" dirty="0">
                <a:solidFill>
                  <a:schemeClr val="bg1"/>
                </a:solidFill>
              </a:rPr>
              <a:t>Is our circle object.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line 10 , it’s a Function call, because we’re calling this on a stand-alone function that is not part of</a:t>
            </a:r>
          </a:p>
          <a:p>
            <a:r>
              <a:rPr lang="en-US" dirty="0">
                <a:solidFill>
                  <a:schemeClr val="bg1"/>
                </a:solidFill>
              </a:rPr>
              <a:t>An object.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So:</a:t>
            </a:r>
          </a:p>
          <a:p>
            <a:r>
              <a:rPr lang="en-US" dirty="0">
                <a:solidFill>
                  <a:schemeClr val="bg1"/>
                </a:solidFill>
              </a:rPr>
              <a:t>When we call this method as a function, by default this will point to the global object which is the window object.</a:t>
            </a:r>
          </a:p>
        </p:txBody>
      </p:sp>
    </p:spTree>
    <p:extLst>
      <p:ext uri="{BB962C8B-B14F-4D97-AF65-F5344CB8AC3E}">
        <p14:creationId xmlns:p14="http://schemas.microsoft.com/office/powerpoint/2010/main" val="377739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ABCD-6209-414D-B94B-A2E51586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640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keyword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06694-7D0D-43BF-937D-7962A707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201"/>
            <a:ext cx="12192000" cy="3200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D36B9-AB5A-48C5-A611-DC14219DA0EF}"/>
              </a:ext>
            </a:extLst>
          </p:cNvPr>
          <p:cNvSpPr txBox="1"/>
          <p:nvPr/>
        </p:nvSpPr>
        <p:spPr>
          <a:xfrm>
            <a:off x="424206" y="4383464"/>
            <a:ext cx="1153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get undefined.</a:t>
            </a:r>
          </a:p>
          <a:p>
            <a:r>
              <a:rPr lang="en-US" b="1" dirty="0">
                <a:solidFill>
                  <a:schemeClr val="bg1"/>
                </a:solidFill>
              </a:rPr>
              <a:t>Because by default our JavaScript code run under strict mode, witch help us from accidently modifying the global object</a:t>
            </a:r>
          </a:p>
        </p:txBody>
      </p:sp>
    </p:spTree>
    <p:extLst>
      <p:ext uri="{BB962C8B-B14F-4D97-AF65-F5344CB8AC3E}">
        <p14:creationId xmlns:p14="http://schemas.microsoft.com/office/powerpoint/2010/main" val="147661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1CB7-E840-4382-ACD1-D17D37EB2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9" y="0"/>
            <a:ext cx="10515600" cy="81713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Privet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FDFAE-90A0-416A-BC93-74C22BE9F086}"/>
              </a:ext>
            </a:extLst>
          </p:cNvPr>
          <p:cNvSpPr txBox="1"/>
          <p:nvPr/>
        </p:nvSpPr>
        <p:spPr>
          <a:xfrm>
            <a:off x="230909" y="1320799"/>
            <a:ext cx="82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Abstraction: hidden the details and complexity and showing only the essential parts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35B15-1340-4CBD-A264-8C72751850B1}"/>
              </a:ext>
            </a:extLst>
          </p:cNvPr>
          <p:cNvSpPr txBox="1"/>
          <p:nvPr/>
        </p:nvSpPr>
        <p:spPr>
          <a:xfrm>
            <a:off x="203366" y="2106082"/>
            <a:ext cx="948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fields are public by default, but private class members can be created by using a </a:t>
            </a:r>
            <a:r>
              <a:rPr lang="en-US" dirty="0">
                <a:solidFill>
                  <a:srgbClr val="FFFF00"/>
                </a:solidFill>
              </a:rPr>
              <a:t>hash # prefix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The privacy encapsulation of these class features is enforced by JavaScript itself.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40446C0-BED4-455C-A5F1-DA07FA8F3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91" y="3043396"/>
            <a:ext cx="4836427" cy="32316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0" tIns="0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ClassWithPrivateField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#privateField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ClassWithPrivateMethod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#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privateMethod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world'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ClassWithPrivateStaticField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#PRIVATE_STATIC_FIELD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ClassWithPrivateStaticMethod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#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privateStaticMethod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world'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E6E39279-5FAD-47BF-B281-3FAE47507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512" y="3041115"/>
            <a:ext cx="4451308" cy="20004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0" tIns="0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ClassWithPrivateField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#privateField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#privateField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#undeclaredField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444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Syntax error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ClassWithPrivateField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#privateField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Syntax error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C67E9E-0D33-4B98-89B6-47F489E0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854" y="5063175"/>
            <a:ext cx="2780145" cy="18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84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E3DF-F075-4B1F-9EFB-B0941DF16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10"/>
            <a:ext cx="10515600" cy="62242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F99B4-C51D-4252-B336-B37B6B6D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036"/>
            <a:ext cx="12192000" cy="58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0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E141-6385-473C-88D5-B056536C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629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Inheritance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30A3D-095A-41C6-88AF-6CD3A1824DBE}"/>
              </a:ext>
            </a:extLst>
          </p:cNvPr>
          <p:cNvSpPr txBox="1"/>
          <p:nvPr/>
        </p:nvSpPr>
        <p:spPr>
          <a:xfrm>
            <a:off x="554182" y="794327"/>
            <a:ext cx="499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6"/>
                </a:solidFill>
              </a:rPr>
              <a:t>Let assume that all the Shapes need to have colors!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25655-3135-4325-B554-5E69DB39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3" y="1251693"/>
            <a:ext cx="5343525" cy="4514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C2C21-4622-4344-87F2-AF017761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303" y="1699986"/>
            <a:ext cx="6115904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4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A7A53-AAE6-4367-991E-52D5D487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714"/>
            <a:ext cx="12192000" cy="42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7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D639-6B4B-4316-A4AF-57904827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3"/>
            <a:ext cx="10515600" cy="6785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Method overriding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5767-F4F6-4D64-ADC8-C9F05DD7B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34" y="5346566"/>
            <a:ext cx="10515600" cy="1032308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FEFAF6"/>
                </a:solidFill>
              </a:rPr>
              <a:t>When we have method in base class and we want to change method implementation in the drive class.</a:t>
            </a:r>
          </a:p>
          <a:p>
            <a:r>
              <a:rPr lang="en-US" dirty="0">
                <a:solidFill>
                  <a:srgbClr val="FEFAF6"/>
                </a:solidFill>
              </a:rPr>
              <a:t>As u can see from the example that the move method in Circle class was used.</a:t>
            </a:r>
          </a:p>
          <a:p>
            <a:r>
              <a:rPr lang="en-US" dirty="0">
                <a:solidFill>
                  <a:srgbClr val="FEFAF6"/>
                </a:solidFill>
              </a:rPr>
              <a:t>JavaScript first look if there is move method in the Circle object then the JavaScript engine look at the prototype of this object and find the move method.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3189D-B427-4019-BDC7-D06EAF4F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44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5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6AA5-CEEE-442C-82EE-3AA35BCC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2242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Parent method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77256-87EA-40A8-8B17-D1D44C2A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532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EFAF6"/>
                </a:solidFill>
              </a:rPr>
              <a:t>Sometimes we want to access some of the method that already defined in the parent object. In this case we can call it by using the super keyword.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E48CB-5267-4475-95B2-8D9E8949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690"/>
            <a:ext cx="12192000" cy="44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18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A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443F-B090-4767-B8AB-9246003F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298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06136-E92A-4E49-8ABB-BB4F86DAB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6" y="6099142"/>
            <a:ext cx="10515600" cy="539734"/>
          </a:xfrm>
        </p:spPr>
        <p:txBody>
          <a:bodyPr/>
          <a:lstStyle/>
          <a:p>
            <a:r>
              <a:rPr lang="en-US" dirty="0">
                <a:solidFill>
                  <a:srgbClr val="FEFAF6"/>
                </a:solidFill>
              </a:rPr>
              <a:t>Implement a STACK using es6 classes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3FB13-6792-4F62-8633-360DB04C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5" y="1233698"/>
            <a:ext cx="5481350" cy="3985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019C5-DA2F-47AC-B2F1-4AC41316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973" y="1233699"/>
            <a:ext cx="5073828" cy="39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0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A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0841-6A52-470D-A3B9-D7B211F6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698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Exercise STACK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A3A97-3984-4CC9-8607-E2285511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71" y="952108"/>
            <a:ext cx="4504675" cy="5525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A9442-34AB-46E5-B0E4-5DEF27E3D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1" y="1411110"/>
            <a:ext cx="3515216" cy="3715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50A49-8D93-4DB1-B62B-F5FD60CC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597" y="1820046"/>
            <a:ext cx="2581635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96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A7AA-F513-4E3E-BF1A-8015B847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38"/>
            <a:ext cx="10515600" cy="69705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67601-295D-4A4F-B974-46DE646C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182"/>
            <a:ext cx="6324869" cy="5795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7B1F3-4B8B-4488-A01B-B9E0F9AB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52" y="1062180"/>
            <a:ext cx="4906060" cy="57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6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CB0A-B2EF-4CA8-909D-B9126A37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9561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rgbClr val="2D3A42"/>
                </a:solidFill>
              </a:rPr>
              <a:t>Set</a:t>
            </a:r>
            <a:r>
              <a:rPr lang="en-US" sz="7200" b="1" dirty="0">
                <a:solidFill>
                  <a:srgbClr val="FEFAF6"/>
                </a:solidFill>
              </a:rPr>
              <a:t>,</a:t>
            </a:r>
            <a:r>
              <a:rPr lang="en-US" sz="7200" b="1" dirty="0"/>
              <a:t> </a:t>
            </a:r>
            <a:r>
              <a:rPr lang="en-US" sz="7200" b="1" dirty="0">
                <a:solidFill>
                  <a:srgbClr val="00B050"/>
                </a:solidFill>
              </a:rPr>
              <a:t>Map</a:t>
            </a:r>
            <a:r>
              <a:rPr lang="en-US" sz="7200" b="1" dirty="0">
                <a:solidFill>
                  <a:srgbClr val="FEFAF6"/>
                </a:solidFill>
              </a:rPr>
              <a:t>,</a:t>
            </a:r>
            <a:r>
              <a:rPr lang="en-US" sz="7200" b="1" dirty="0"/>
              <a:t> </a:t>
            </a:r>
            <a:r>
              <a:rPr lang="en-US" sz="7200" b="1" dirty="0">
                <a:solidFill>
                  <a:srgbClr val="DD5E90"/>
                </a:solidFill>
              </a:rPr>
              <a:t>WeakSet</a:t>
            </a:r>
            <a:r>
              <a:rPr lang="en-US" sz="7200" b="1" dirty="0">
                <a:solidFill>
                  <a:srgbClr val="FEFAF6"/>
                </a:solidFill>
              </a:rPr>
              <a:t>,</a:t>
            </a:r>
            <a:r>
              <a:rPr lang="en-US" sz="7200" b="1" dirty="0"/>
              <a:t> </a:t>
            </a:r>
            <a:r>
              <a:rPr lang="en-US" sz="7200" b="1" dirty="0">
                <a:solidFill>
                  <a:srgbClr val="6A2D97"/>
                </a:solidFill>
              </a:rPr>
              <a:t>WeakMap</a:t>
            </a:r>
          </a:p>
        </p:txBody>
      </p:sp>
    </p:spTree>
    <p:extLst>
      <p:ext uri="{BB962C8B-B14F-4D97-AF65-F5344CB8AC3E}">
        <p14:creationId xmlns:p14="http://schemas.microsoft.com/office/powerpoint/2010/main" val="2500586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2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A518-5EA5-402E-8850-AF749F3A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271"/>
            <a:ext cx="10515600" cy="7524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52CCC-E3B8-4D74-9CFD-2E425D8D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961016"/>
            <a:ext cx="6858957" cy="3000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4DECF3-0E4C-4BD0-92E6-CED23F409D91}"/>
              </a:ext>
            </a:extLst>
          </p:cNvPr>
          <p:cNvSpPr txBox="1"/>
          <p:nvPr/>
        </p:nvSpPr>
        <p:spPr>
          <a:xfrm>
            <a:off x="517236" y="4553527"/>
            <a:ext cx="9817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 objects are collections of values. You can iterate through the elements of a set-in insertion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value in the Set must be unique</a:t>
            </a:r>
          </a:p>
        </p:txBody>
      </p:sp>
    </p:spTree>
    <p:extLst>
      <p:ext uri="{BB962C8B-B14F-4D97-AF65-F5344CB8AC3E}">
        <p14:creationId xmlns:p14="http://schemas.microsoft.com/office/powerpoint/2010/main" val="632044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6E0A-86C9-41D5-84BE-C21C3259E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74323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9E1BA-B56A-4EAB-B14A-F02519F9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186"/>
            <a:ext cx="8146473" cy="2676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3016B-D5E8-43D7-997B-CAB3AB01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9234"/>
            <a:ext cx="5172797" cy="1286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D743E-98D4-4085-9A03-A3157A6AEBD9}"/>
              </a:ext>
            </a:extLst>
          </p:cNvPr>
          <p:cNvSpPr txBox="1"/>
          <p:nvPr/>
        </p:nvSpPr>
        <p:spPr>
          <a:xfrm>
            <a:off x="452581" y="5506482"/>
            <a:ext cx="8931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 Map object holds key-value pairs and remembers the original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insertion order of the keys. Any value (both objects and primitive values)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may be used as either a key or a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849A17-8090-4A65-8950-20870351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573" y="589808"/>
            <a:ext cx="395342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32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2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C741-E16C-4F85-9452-9E5C9EFF6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83" y="115745"/>
            <a:ext cx="10515600" cy="88178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WeakSet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39280-0484-45F3-BBA2-7666DAB8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4" y="1494455"/>
            <a:ext cx="5687219" cy="1486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D8C3BF-C18D-4C36-A06A-A9BCC5664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455"/>
            <a:ext cx="4410691" cy="3381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91811-D17F-4F9E-ADF7-48CBF8A31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4" y="3319652"/>
            <a:ext cx="5677692" cy="1419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3CAEB4-A75C-4C74-9D7D-3E354F85E3D7}"/>
              </a:ext>
            </a:extLst>
          </p:cNvPr>
          <p:cNvSpPr txBox="1"/>
          <p:nvPr/>
        </p:nvSpPr>
        <p:spPr>
          <a:xfrm>
            <a:off x="106457" y="5477544"/>
            <a:ext cx="1123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WeakSet in JavaScript is used to store a collection of objects. It adapts the same properties of that of a set i.e., does not store duplicates.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major difference of a WeakSet with the set is that a WeakSet is a collection of objects and not values of some type.</a:t>
            </a:r>
          </a:p>
        </p:txBody>
      </p:sp>
    </p:spTree>
    <p:extLst>
      <p:ext uri="{BB962C8B-B14F-4D97-AF65-F5344CB8AC3E}">
        <p14:creationId xmlns:p14="http://schemas.microsoft.com/office/powerpoint/2010/main" val="4258717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F363-200F-4C5C-A88C-BB234224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89"/>
            <a:ext cx="10515600" cy="66934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WeakMap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E8378-9D90-4B6A-9184-568C809F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222" y="1084320"/>
            <a:ext cx="7078063" cy="5372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22371-3573-4A18-879F-239DFDA578E3}"/>
              </a:ext>
            </a:extLst>
          </p:cNvPr>
          <p:cNvSpPr txBox="1"/>
          <p:nvPr/>
        </p:nvSpPr>
        <p:spPr>
          <a:xfrm>
            <a:off x="452582" y="1681018"/>
            <a:ext cx="4302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WeakMap is a collection of key/value pairs whose keys must be objects, with values of any arbitrary JavaScript type, and which does not create strong references to its keys.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That is, an object’s presence as a key in a WeakMap does not prevent the object from being garbage collected.</a:t>
            </a:r>
          </a:p>
        </p:txBody>
      </p:sp>
    </p:spTree>
    <p:extLst>
      <p:ext uri="{BB962C8B-B14F-4D97-AF65-F5344CB8AC3E}">
        <p14:creationId xmlns:p14="http://schemas.microsoft.com/office/powerpoint/2010/main" val="175273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89F27-41A8-4561-AC2E-734B9A23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15"/>
            <a:ext cx="12192000" cy="50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87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2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95596-25A4-4A7F-9948-7A2CAD47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14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93D3CF"/>
                </a:solidFill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2AB5E-8B0A-4BE3-B724-EB3FE8863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764145"/>
            <a:ext cx="11490036" cy="47287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AF6"/>
                </a:solidFill>
              </a:rPr>
              <a:t>In all the examples so far, we have written all the code inside of one file </a:t>
            </a:r>
            <a:r>
              <a:rPr lang="en-US" u="sng" dirty="0">
                <a:solidFill>
                  <a:srgbClr val="FEFAF6"/>
                </a:solidFill>
              </a:rPr>
              <a:t>index.js </a:t>
            </a:r>
            <a:r>
              <a:rPr lang="en-US" dirty="0">
                <a:solidFill>
                  <a:srgbClr val="FEFAF6"/>
                </a:solidFill>
              </a:rPr>
              <a:t>but that not how we build real world applications.</a:t>
            </a:r>
          </a:p>
          <a:p>
            <a:r>
              <a:rPr lang="en-US" dirty="0">
                <a:solidFill>
                  <a:srgbClr val="FEFAF6"/>
                </a:solidFill>
              </a:rPr>
              <a:t>So, we should split our code into multiple files, and we call each of this </a:t>
            </a:r>
          </a:p>
          <a:p>
            <a:pPr marL="0" indent="0">
              <a:buNone/>
            </a:pPr>
            <a:r>
              <a:rPr lang="en-US" dirty="0">
                <a:solidFill>
                  <a:srgbClr val="FEFAF6"/>
                </a:solidFill>
              </a:rPr>
              <a:t>   Files a </a:t>
            </a:r>
            <a:r>
              <a:rPr lang="en-US" b="1" i="1" dirty="0">
                <a:solidFill>
                  <a:srgbClr val="93D3CF"/>
                </a:solidFill>
              </a:rPr>
              <a:t>module</a:t>
            </a:r>
            <a:r>
              <a:rPr lang="en-US" dirty="0">
                <a:solidFill>
                  <a:srgbClr val="FEFAF6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b="1" i="1" dirty="0">
                <a:solidFill>
                  <a:srgbClr val="93D3CF"/>
                </a:solidFill>
              </a:rPr>
              <a:t>Modularity</a:t>
            </a:r>
            <a:r>
              <a:rPr lang="en-US" dirty="0">
                <a:solidFill>
                  <a:srgbClr val="FEFAF6"/>
                </a:solidFill>
              </a:rPr>
              <a:t>, we can increase the maintainability of our application.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EFAF6"/>
                </a:solidFill>
              </a:rPr>
              <a:t>We can </a:t>
            </a:r>
            <a:r>
              <a:rPr lang="en-US" b="1" i="1" dirty="0">
                <a:solidFill>
                  <a:srgbClr val="93D3CF"/>
                </a:solidFill>
              </a:rPr>
              <a:t>reuse</a:t>
            </a:r>
            <a:r>
              <a:rPr lang="en-US" dirty="0">
                <a:solidFill>
                  <a:srgbClr val="FEFAF6"/>
                </a:solidFill>
              </a:rPr>
              <a:t> one or mote of there modules in different part of an application or in different applications.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EFAF6"/>
                </a:solidFill>
              </a:rPr>
              <a:t>We can </a:t>
            </a:r>
            <a:r>
              <a:rPr lang="en-US" b="1" i="1" dirty="0">
                <a:solidFill>
                  <a:srgbClr val="93D3CF"/>
                </a:solidFill>
              </a:rPr>
              <a:t>abstract</a:t>
            </a:r>
            <a:r>
              <a:rPr lang="en-US" dirty="0">
                <a:solidFill>
                  <a:srgbClr val="FEFAF6"/>
                </a:solidFill>
              </a:rPr>
              <a:t> code, so we can apply abstraction principle, which means we can hide some if the complexity in a module, and only expose the essentials.</a:t>
            </a:r>
          </a:p>
          <a:p>
            <a:pPr marL="0" indent="0">
              <a:buNone/>
            </a:pPr>
            <a:endParaRPr lang="en-US" dirty="0">
              <a:solidFill>
                <a:srgbClr val="FEFA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81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35ED4-AF3B-472D-B001-8987E3C9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25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9EEF8E-3AEA-420C-8B1E-34980B54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5CC72C-8B36-4696-B751-967D887A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35" y="682727"/>
            <a:ext cx="1026938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47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6975D3-3893-48B2-BBD5-398DF62FD0CA}"/>
              </a:ext>
            </a:extLst>
          </p:cNvPr>
          <p:cNvSpPr txBox="1"/>
          <p:nvPr/>
        </p:nvSpPr>
        <p:spPr>
          <a:xfrm rot="1776998">
            <a:off x="1930400" y="3167389"/>
            <a:ext cx="8667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EFAF6"/>
                </a:solidFill>
              </a:rPr>
              <a:t>Show In Code StackExample should be moved to new file</a:t>
            </a:r>
          </a:p>
        </p:txBody>
      </p:sp>
    </p:spTree>
    <p:extLst>
      <p:ext uri="{BB962C8B-B14F-4D97-AF65-F5344CB8AC3E}">
        <p14:creationId xmlns:p14="http://schemas.microsoft.com/office/powerpoint/2010/main" val="3536085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2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C2B454-2DF4-45D2-A298-2E5B4F92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2109" cy="5170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8F364-26C0-42BC-BD7B-C645267E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90" y="-39940"/>
            <a:ext cx="6022109" cy="5210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B808A8-EE28-434A-A6B0-4D73551CFA36}"/>
              </a:ext>
            </a:extLst>
          </p:cNvPr>
          <p:cNvSpPr txBox="1"/>
          <p:nvPr/>
        </p:nvSpPr>
        <p:spPr>
          <a:xfrm>
            <a:off x="1995054" y="5190898"/>
            <a:ext cx="131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EFAF6"/>
                </a:solidFill>
              </a:rPr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3B7E5-11D4-486A-A3A3-C4E3A6D1BA2D}"/>
              </a:ext>
            </a:extLst>
          </p:cNvPr>
          <p:cNvSpPr txBox="1"/>
          <p:nvPr/>
        </p:nvSpPr>
        <p:spPr>
          <a:xfrm>
            <a:off x="8746837" y="5190898"/>
            <a:ext cx="1053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EFAF6"/>
                </a:solidFill>
              </a:rPr>
              <a:t>After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C211D-5F2E-40C2-9137-F0EE1E638E20}"/>
              </a:ext>
            </a:extLst>
          </p:cNvPr>
          <p:cNvSpPr txBox="1"/>
          <p:nvPr/>
        </p:nvSpPr>
        <p:spPr>
          <a:xfrm>
            <a:off x="2124364" y="6031346"/>
            <a:ext cx="7405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6"/>
                </a:solidFill>
              </a:rPr>
              <a:t>By default, everything that we define in a module is considered to be </a:t>
            </a:r>
            <a:r>
              <a:rPr lang="en-US" b="1" dirty="0">
                <a:solidFill>
                  <a:srgbClr val="76DDF0"/>
                </a:solidFill>
              </a:rPr>
              <a:t>private</a:t>
            </a:r>
            <a:r>
              <a:rPr lang="en-US" dirty="0">
                <a:solidFill>
                  <a:srgbClr val="FEFAF6"/>
                </a:solidFill>
              </a:rPr>
              <a:t>.</a:t>
            </a:r>
            <a:br>
              <a:rPr lang="en-US" dirty="0">
                <a:solidFill>
                  <a:srgbClr val="FEFAF6"/>
                </a:solidFill>
              </a:rPr>
            </a:br>
            <a:r>
              <a:rPr lang="en-US" dirty="0">
                <a:solidFill>
                  <a:srgbClr val="FEFAF6"/>
                </a:solidFill>
              </a:rPr>
              <a:t>So it won’t be accessible to the outside, unless we explicitly export it.</a:t>
            </a:r>
          </a:p>
        </p:txBody>
      </p:sp>
    </p:spTree>
    <p:extLst>
      <p:ext uri="{BB962C8B-B14F-4D97-AF65-F5344CB8AC3E}">
        <p14:creationId xmlns:p14="http://schemas.microsoft.com/office/powerpoint/2010/main" val="536054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4F83-1613-4955-AD7B-66EB1A48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495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Export objects in Node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B8F4B-DFDC-4FE6-B9B0-29CB09D2ADE2}"/>
              </a:ext>
            </a:extLst>
          </p:cNvPr>
          <p:cNvSpPr txBox="1"/>
          <p:nvPr/>
        </p:nvSpPr>
        <p:spPr>
          <a:xfrm>
            <a:off x="276137" y="6193414"/>
            <a:ext cx="11639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6DDF0"/>
                </a:solidFill>
              </a:rPr>
              <a:t>module keyword </a:t>
            </a:r>
            <a:r>
              <a:rPr lang="en-US" dirty="0">
                <a:solidFill>
                  <a:srgbClr val="FEFAF6"/>
                </a:solidFill>
              </a:rPr>
              <a:t>refer to the current module, the module have </a:t>
            </a:r>
            <a:r>
              <a:rPr lang="en-US" dirty="0">
                <a:solidFill>
                  <a:srgbClr val="76DDF0"/>
                </a:solidFill>
              </a:rPr>
              <a:t>export property </a:t>
            </a:r>
            <a:r>
              <a:rPr lang="en-US" dirty="0">
                <a:solidFill>
                  <a:srgbClr val="FEFAF6"/>
                </a:solidFill>
              </a:rPr>
              <a:t>and we can add one or more properties to</a:t>
            </a:r>
          </a:p>
          <a:p>
            <a:pPr algn="ctr"/>
            <a:r>
              <a:rPr lang="en-US" dirty="0">
                <a:solidFill>
                  <a:srgbClr val="FEFAF6"/>
                </a:solidFill>
              </a:rPr>
              <a:t>this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E8D36-74EB-42FD-814B-548DDC9B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6" y="963254"/>
            <a:ext cx="8678486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11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481A-41C6-4537-A1CE-A2D197F0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71"/>
            <a:ext cx="10515600" cy="6231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Import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1D2F-3702-4985-8476-FF916B7CC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63127"/>
            <a:ext cx="10515600" cy="163700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FEFAF6"/>
                </a:solidFill>
              </a:rPr>
              <a:t>We use the require function. This require function is part of the commons, so common JS format defines this require function. As well the module.exports.</a:t>
            </a:r>
          </a:p>
          <a:p>
            <a:r>
              <a:rPr lang="en-US" dirty="0">
                <a:solidFill>
                  <a:srgbClr val="FEFAF6"/>
                </a:solidFill>
              </a:rPr>
              <a:t>When we use </a:t>
            </a:r>
            <a:r>
              <a:rPr lang="en-US" dirty="0">
                <a:solidFill>
                  <a:srgbClr val="6A2D97"/>
                </a:solidFill>
              </a:rPr>
              <a:t>require</a:t>
            </a:r>
            <a:r>
              <a:rPr lang="en-US" dirty="0">
                <a:solidFill>
                  <a:srgbClr val="FEFAF6"/>
                </a:solidFill>
              </a:rPr>
              <a:t> function, we get what defined in the </a:t>
            </a:r>
            <a:r>
              <a:rPr lang="en-US" dirty="0">
                <a:solidFill>
                  <a:srgbClr val="6A2D97"/>
                </a:solidFill>
              </a:rPr>
              <a:t>module.exports</a:t>
            </a:r>
          </a:p>
          <a:p>
            <a:r>
              <a:rPr lang="en-US" dirty="0">
                <a:solidFill>
                  <a:srgbClr val="6A2D97"/>
                </a:solidFill>
              </a:rPr>
              <a:t>_radius </a:t>
            </a:r>
            <a:r>
              <a:rPr lang="en-US" dirty="0">
                <a:solidFill>
                  <a:schemeClr val="bg1"/>
                </a:solidFill>
              </a:rPr>
              <a:t>is not accessible outside the module</a:t>
            </a:r>
          </a:p>
          <a:p>
            <a:r>
              <a:rPr lang="en-US" dirty="0">
                <a:solidFill>
                  <a:schemeClr val="bg1"/>
                </a:solidFill>
              </a:rPr>
              <a:t>What we exported its called Public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3C73F-A5F0-48D8-885C-F14A3A1A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8106906" cy="3190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E731D-D04F-4F5F-9AD3-14FBFCB0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944095"/>
            <a:ext cx="8106906" cy="1146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EB2D-AC60-45C0-BDF4-D2CA16088908}"/>
              </a:ext>
            </a:extLst>
          </p:cNvPr>
          <p:cNvSpPr txBox="1"/>
          <p:nvPr/>
        </p:nvSpPr>
        <p:spPr>
          <a:xfrm>
            <a:off x="8189492" y="1972252"/>
            <a:ext cx="24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code in file index.js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68C09-E56C-4E3B-A84C-95537B42C68C}"/>
              </a:ext>
            </a:extLst>
          </p:cNvPr>
          <p:cNvSpPr txBox="1"/>
          <p:nvPr/>
        </p:nvSpPr>
        <p:spPr>
          <a:xfrm>
            <a:off x="8106906" y="4310412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code in file circule.js</a:t>
            </a:r>
          </a:p>
        </p:txBody>
      </p:sp>
    </p:spTree>
    <p:extLst>
      <p:ext uri="{BB962C8B-B14F-4D97-AF65-F5344CB8AC3E}">
        <p14:creationId xmlns:p14="http://schemas.microsoft.com/office/powerpoint/2010/main" val="2400634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62D8-26E4-4AAB-85A0-4BD9157A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636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ES6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54CE-800D-4DE9-A613-9782D1E76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67325"/>
            <a:ext cx="10515600" cy="13906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Export keyword, we can add it and the class will be exported outside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ED5BF-68DF-47A9-A39E-44DF7713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043"/>
            <a:ext cx="5772150" cy="4182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785E3-D920-431F-9676-A60BA1722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2" y="968043"/>
            <a:ext cx="5445914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8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A604DF-EF5E-4F71-84D4-74EE2DD0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75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6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776263-520D-4E34-9393-D7E56D16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409214"/>
            <a:ext cx="1186980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8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83C5C-62B6-40CB-8B3A-A8A9DC00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5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E862-9312-4078-9B21-D6523CC3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0"/>
            <a:ext cx="10515600" cy="69705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Define an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A33D7-942E-496C-92FA-D5B62F97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324"/>
            <a:ext cx="12192000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7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304D-2460-48C9-8A84-C49262D0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546"/>
            <a:ext cx="12192000" cy="613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6"/>
                </a:solidFill>
              </a:rPr>
              <a:t>Factories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C857A-9916-499C-871E-F978FA1C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724"/>
            <a:ext cx="5232261" cy="5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4BBF3-CA5E-45DE-97DA-FE4057F1777A}"/>
              </a:ext>
            </a:extLst>
          </p:cNvPr>
          <p:cNvSpPr txBox="1"/>
          <p:nvPr/>
        </p:nvSpPr>
        <p:spPr>
          <a:xfrm>
            <a:off x="66675" y="752476"/>
            <a:ext cx="4338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6"/>
                </a:solidFill>
              </a:rPr>
              <a:t>If we want to create several objects.</a:t>
            </a:r>
            <a:br>
              <a:rPr lang="en-US" dirty="0">
                <a:solidFill>
                  <a:srgbClr val="FEFAF6"/>
                </a:solidFill>
              </a:rPr>
            </a:br>
            <a:r>
              <a:rPr lang="en-US" dirty="0">
                <a:solidFill>
                  <a:srgbClr val="FEFAF6"/>
                </a:solidFill>
              </a:rPr>
              <a:t>But what we will do if there is a bug !!! </a:t>
            </a:r>
            <a:br>
              <a:rPr lang="en-US" dirty="0">
                <a:solidFill>
                  <a:srgbClr val="FEFAF6"/>
                </a:solidFill>
              </a:rPr>
            </a:br>
            <a:r>
              <a:rPr lang="en-US" dirty="0">
                <a:solidFill>
                  <a:srgbClr val="FEFAF6"/>
                </a:solidFill>
              </a:rPr>
              <a:t>We will need to fix the bug in several places.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840D0-1C7D-4E93-9609-E673879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37" y="1609724"/>
            <a:ext cx="6893064" cy="5248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EF42B6-48DA-4807-A5BA-E5807C2C5879}"/>
              </a:ext>
            </a:extLst>
          </p:cNvPr>
          <p:cNvSpPr txBox="1"/>
          <p:nvPr/>
        </p:nvSpPr>
        <p:spPr>
          <a:xfrm>
            <a:off x="5598367" y="1231641"/>
            <a:ext cx="32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6"/>
                </a:solidFill>
              </a:rPr>
              <a:t>Using factory, we create objects.</a:t>
            </a:r>
          </a:p>
        </p:txBody>
      </p:sp>
    </p:spTree>
    <p:extLst>
      <p:ext uri="{BB962C8B-B14F-4D97-AF65-F5344CB8AC3E}">
        <p14:creationId xmlns:p14="http://schemas.microsoft.com/office/powerpoint/2010/main" val="377943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9F7C-4423-4D61-8130-45E6E75C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581"/>
            <a:ext cx="10515600" cy="6785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EFAF6"/>
                </a:solidFill>
                <a:effectLst/>
                <a:latin typeface="Proxima"/>
              </a:rPr>
              <a:t>Constructors</a:t>
            </a:r>
            <a:endParaRPr lang="en-US" dirty="0">
              <a:solidFill>
                <a:srgbClr val="FEFAF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AF7E3-03EB-41EA-8FC3-F2F2DE52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165"/>
            <a:ext cx="12192000" cy="4764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6DABD6-DD4F-4E4E-AD28-4D83A07A15E9}"/>
              </a:ext>
            </a:extLst>
          </p:cNvPr>
          <p:cNvSpPr txBox="1"/>
          <p:nvPr/>
        </p:nvSpPr>
        <p:spPr>
          <a:xfrm>
            <a:off x="329184" y="5952835"/>
            <a:ext cx="709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Naming convention of constructor function should start with uppercase </a:t>
            </a:r>
          </a:p>
        </p:txBody>
      </p:sp>
    </p:spTree>
    <p:extLst>
      <p:ext uri="{BB962C8B-B14F-4D97-AF65-F5344CB8AC3E}">
        <p14:creationId xmlns:p14="http://schemas.microsoft.com/office/powerpoint/2010/main" val="187929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1050</Words>
  <Application>Microsoft Office PowerPoint</Application>
  <PresentationFormat>Widescreen</PresentationFormat>
  <Paragraphs>116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Proxima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an object</vt:lpstr>
      <vt:lpstr>Factories</vt:lpstr>
      <vt:lpstr>Constructors</vt:lpstr>
      <vt:lpstr>Getters/Setters</vt:lpstr>
      <vt:lpstr>ES6 Classes</vt:lpstr>
      <vt:lpstr>Static Methods vs Instance Methods</vt:lpstr>
      <vt:lpstr>Static Methods vs Instance Methods</vt:lpstr>
      <vt:lpstr>Static Class Example</vt:lpstr>
      <vt:lpstr>This keyword</vt:lpstr>
      <vt:lpstr>This keyword</vt:lpstr>
      <vt:lpstr>Privet properties</vt:lpstr>
      <vt:lpstr>Inheritance</vt:lpstr>
      <vt:lpstr>Inheritance</vt:lpstr>
      <vt:lpstr>Method overriding</vt:lpstr>
      <vt:lpstr>Parent method access</vt:lpstr>
      <vt:lpstr>Exercise </vt:lpstr>
      <vt:lpstr>Exercise STACK example</vt:lpstr>
      <vt:lpstr>Solution</vt:lpstr>
      <vt:lpstr>Set, Map, WeakSet, WeakMap</vt:lpstr>
      <vt:lpstr>Set</vt:lpstr>
      <vt:lpstr>Map</vt:lpstr>
      <vt:lpstr>WeakSet</vt:lpstr>
      <vt:lpstr>WeakMap</vt:lpstr>
      <vt:lpstr>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Export objects in Node</vt:lpstr>
      <vt:lpstr>Import module</vt:lpstr>
      <vt:lpstr>ES6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 Shajrawi</dc:creator>
  <cp:lastModifiedBy>Elias Shajrawi</cp:lastModifiedBy>
  <cp:revision>40</cp:revision>
  <dcterms:created xsi:type="dcterms:W3CDTF">2022-01-27T11:25:53Z</dcterms:created>
  <dcterms:modified xsi:type="dcterms:W3CDTF">2022-02-04T11:14:21Z</dcterms:modified>
</cp:coreProperties>
</file>